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8" r:id="rId2"/>
    <p:sldId id="261" r:id="rId3"/>
    <p:sldId id="287" r:id="rId4"/>
    <p:sldId id="289" r:id="rId5"/>
    <p:sldId id="288" r:id="rId6"/>
    <p:sldId id="290" r:id="rId7"/>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24"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90" d="100"/>
          <a:sy n="90" d="100"/>
        </p:scale>
        <p:origin x="1584" y="-3954"/>
      </p:cViewPr>
      <p:guideLst>
        <p:guide orient="horz"/>
        <p:guide pos="4248"/>
        <p:guide orient="horz" pos="725"/>
        <p:guide orient="horz" pos="5424"/>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9/17/2020</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9/17/2020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9/17/2020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9/17/2020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9/17/2020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9/17/2020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9/17/2020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9/17/2020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9/17/2020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9/17/2020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9/17/2020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9/17/2020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9/17/2020</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6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2.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xlsx!sector%20indices%20%20!R2C24:R17C28"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2020/09/1</a:t>
            </a:r>
            <a:r>
              <a:rPr lang="ar-SA" sz="1500" dirty="0">
                <a:latin typeface="+mj-lt"/>
                <a:ea typeface="+mj-ea"/>
                <a:cs typeface="+mj-cs"/>
              </a:rPr>
              <a:t>7</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12" name="Text Placeholder 14"/>
          <p:cNvSpPr txBox="1">
            <a:spLocks/>
          </p:cNvSpPr>
          <p:nvPr/>
        </p:nvSpPr>
        <p:spPr bwMode="gray">
          <a:xfrm>
            <a:off x="3491571" y="2403214"/>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
        <p:nvSpPr>
          <p:cNvPr id="9" name="Rectangle 8"/>
          <p:cNvSpPr/>
          <p:nvPr/>
        </p:nvSpPr>
        <p:spPr>
          <a:xfrm>
            <a:off x="152399" y="2866508"/>
            <a:ext cx="6542429" cy="9557103"/>
          </a:xfrm>
          <a:prstGeom prst="rect">
            <a:avLst/>
          </a:prstGeom>
          <a:solidFill>
            <a:schemeClr val="bg1">
              <a:lumMod val="95000"/>
            </a:schemeClr>
          </a:solidFill>
        </p:spPr>
        <p:txBody>
          <a:bodyPr wrap="square">
            <a:spAutoFit/>
          </a:bodyPr>
          <a:lstStyle/>
          <a:p>
            <a:pPr algn="r" rtl="1">
              <a:lnSpc>
                <a:spcPct val="107000"/>
              </a:lnSpc>
              <a:spcAft>
                <a:spcPts val="800"/>
              </a:spcAft>
            </a:pPr>
            <a:r>
              <a:rPr lang="ar-SA" sz="1100" b="1" dirty="0">
                <a:solidFill>
                  <a:srgbClr val="00B050"/>
                </a:solidFill>
                <a:latin typeface="Calibri" panose="020F0502020204030204" pitchFamily="34" charset="0"/>
                <a:ea typeface="Calibri" panose="020F0502020204030204" pitchFamily="34" charset="0"/>
                <a:cs typeface="Calibri" panose="020F0502020204030204" pitchFamily="34" charset="0"/>
              </a:rPr>
              <a:t>بورصة الكويت تعاود تحقيق مكاسب أسبوعية</a:t>
            </a:r>
            <a:r>
              <a:rPr lang="ar-SA" sz="1100" b="1" dirty="0">
                <a:solidFill>
                  <a:srgbClr val="FF0000"/>
                </a:solidFill>
                <a:latin typeface="Calibri" panose="020F0502020204030204" pitchFamily="34" charset="0"/>
                <a:ea typeface="Calibri" panose="020F0502020204030204" pitchFamily="34" charset="0"/>
                <a:cs typeface="Calibri" panose="020F0502020204030204" pitchFamily="34" charset="0"/>
              </a:rPr>
              <a:t>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1100" b="1" u="sng" dirty="0">
                <a:solidFill>
                  <a:srgbClr val="2C2F34"/>
                </a:solidFill>
                <a:latin typeface="Calibri" panose="020F0502020204030204" pitchFamily="34" charset="0"/>
                <a:ea typeface="Calibri" panose="020F0502020204030204" pitchFamily="34" charset="0"/>
                <a:cs typeface="Calibri" panose="020F0502020204030204" pitchFamily="34" charset="0"/>
              </a:rPr>
              <a:t>أداء مؤشرات البورصة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أنهت بورصة الكويت تعاملاتها للأسبوع المنتهي في السابع عشر </a:t>
            </a:r>
            <a:r>
              <a:rPr lang="ar-KW" sz="1100" dirty="0">
                <a:latin typeface="Calibri" panose="020F0502020204030204" pitchFamily="34" charset="0"/>
                <a:ea typeface="Calibri" panose="020F0502020204030204" pitchFamily="34" charset="0"/>
                <a:cs typeface="Calibri" panose="020F0502020204030204" pitchFamily="34" charset="0"/>
              </a:rPr>
              <a:t>من سبتمبر</a:t>
            </a:r>
            <a:r>
              <a:rPr lang="ar-SA" sz="1100" dirty="0">
                <a:latin typeface="Calibri" panose="020F0502020204030204" pitchFamily="34" charset="0"/>
                <a:ea typeface="Calibri" panose="020F0502020204030204" pitchFamily="34" charset="0"/>
                <a:cs typeface="Calibri" panose="020F0502020204030204" pitchFamily="34" charset="0"/>
              </a:rPr>
              <a:t> على ارتفاع جماعي في أداء مؤشراتها مقارنة مع اقفال الأسبوع الماضي، حيث ارتفع مؤشر السوق العام بنسبة 2.3%، ومؤشر السوق الأول بنسبة 3%، ومؤشر السوق الرئيسي بنسبة 0.4%. كما ارتفع المعدل اليومي لقيمة الأسهم المتداولة بنسبة 64.7% إلى 57.1 مليون د.ك خلال الأسبوع بالمقارنة مع 34.6 مليون د.ك للأسبوع الماضي، في حين ارتفع المعدل اليومي لكمية الأسهم المتداولة بنسبة 43.8% إلي 454 مليون سهم بالمقارنة مع 306.4 مليون سهم للأسبوع الماضي.</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a:latin typeface="Calibri" panose="020F0502020204030204" pitchFamily="34" charset="0"/>
                <a:ea typeface="Calibri" panose="020F0502020204030204" pitchFamily="34" charset="0"/>
                <a:cs typeface="Calibri" panose="020F0502020204030204" pitchFamily="34" charset="0"/>
              </a:rPr>
              <a:t>تداولات الأسبوع</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واصلت مؤشرات البورصة مكاسبها الأسبوعية، وذلك بعد أدائها المستقر  نسبيا  خلال </a:t>
            </a:r>
            <a:r>
              <a:rPr lang="ar-SA" sz="1100" dirty="0" smtClean="0">
                <a:latin typeface="Calibri" panose="020F0502020204030204" pitchFamily="34" charset="0"/>
                <a:ea typeface="Calibri" panose="020F0502020204030204" pitchFamily="34" charset="0"/>
                <a:cs typeface="Calibri" panose="020F0502020204030204" pitchFamily="34" charset="0"/>
              </a:rPr>
              <a:t>الأسيوع </a:t>
            </a:r>
            <a:r>
              <a:rPr lang="ar-SA" sz="1100" dirty="0">
                <a:latin typeface="Calibri" panose="020F0502020204030204" pitchFamily="34" charset="0"/>
                <a:ea typeface="Calibri" panose="020F0502020204030204" pitchFamily="34" charset="0"/>
                <a:cs typeface="Calibri" panose="020F0502020204030204" pitchFamily="34" charset="0"/>
              </a:rPr>
              <a:t>الماضي، حيث عاود المتعاملون عمليات الشراء الإنتقائي على شريحة واسعة من أسهم السوق الأول خلال جلسات الأسبوع، وذلك بعد الضغوط البيعية التي تعرضت إليها خلال الأسبوع الماضي، الأمر الذي دفع أغلب أسهم السوق الأول إلى تحقيق مكاسب أسبوعية متفاوتة، كما عززت هذه العمليات الشرائية من ارتفاع المعدل اليومي لقيم واحجام تداول السوق بشكل واضح، ناهيك عن ادراج شركة بورصة الكويت للأوراق المالية والذي ساهم بشكل كبير في ارتفاع معدلات التداول، وهو ما انعكس بنهاية الأمر على الأداء الإيجابي للمؤشر وتحقيقه مكاسب أسبوعية ملحوظة، مما عزز من اقفاله فوق مستوى 6,000 نقطة للمرة الأولى منذ نهاية شهر فبراير الماضي.</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يذكر أن سهم بنك الكويت الدولي شهد زخما شرائيا حادا خلال جلستي التداول الثانية والثالثة، محققا مكاسب سوقية ملحوظة،  في حين شهد بنك وربة استقرارا نسبيا بعد الزخم الشرائي الذي شهده الأسبوع الماضي، وذلك على أثر توارد بعض الأخبار عن نية قيام بنك تقليدي بالإستحواذ على بنك إسلامي</a:t>
            </a:r>
            <a:r>
              <a:rPr lang="en-US" sz="1100" dirty="0">
                <a:latin typeface="Calibri" panose="020F0502020204030204" pitchFamily="34" charset="0"/>
                <a:ea typeface="Calibri" panose="020F0502020204030204" pitchFamily="34" charset="0"/>
                <a:cs typeface="Calibri" panose="020F0502020204030204" pitchFamily="34" charset="0"/>
              </a:rPr>
              <a:t>.</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الجدير بالذكر أن سهم شركة بورصة الكويت للأوراق المالية قد جرى تداوله يوم الأثنين الموافق الرابع عشر من الشهر الجاري، حيث افتتح الجلسة عند مستوى 1,101 فلس، وصولا إلى مستوى 1,210 فلس، ومنهيا تداولاته الأسبوعية عند مستوى 1,039 فلس.</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أما أسهم السوق الرئيسي، فلا تزال تشهد زخما ايجابيا واضحا مع ارتفاع الشهية المضاربية على شريحة واسعة من أسهم السوق الرئيسي ومواصلة الزخم الشرائي عليها من قبل المتعاملين، في حين شهدت شريحة أخرى ضغوط بيعية واضحة وذلك بعد المكاسب السوقية التي تم تحقيقها خلال الفترة الماضية، الأمر الذي جعل مؤشر السوق الرئيسي ينهي تداولاته الأسبوعية على مكاسب طفيفة،  يُذكر أن قيم وأحجام تداول أسهم السوق الرئيسي استحوذت على 31%، 74% على التوالي من اجمالي قيم وأحجام تداول السوق خلال الفترة والبالغة نحو 285.3 مليون د.ك،  2.3 مليار سهم.</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a:latin typeface="Calibri" panose="020F0502020204030204" pitchFamily="34" charset="0"/>
                <a:ea typeface="Calibri" panose="020F0502020204030204" pitchFamily="34" charset="0"/>
                <a:cs typeface="Calibri" panose="020F0502020204030204" pitchFamily="34" charset="0"/>
              </a:rPr>
              <a:t>أهم أخبار الشركات</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أفصح  البنك الأهلي المتحد – البحرين- عن تقديمه طلب إلى الهيئة العامة للرقابة المصرية لرغبته بزيادة مساهمته في البنك الأهلي المتحد – مصر  من 85.5% إلى 99.85%، وذلك بسعر  297.83 </a:t>
            </a:r>
            <a:r>
              <a:rPr lang="ar-SA" sz="1100" dirty="0" smtClean="0">
                <a:latin typeface="Calibri" panose="020F0502020204030204" pitchFamily="34" charset="0"/>
                <a:ea typeface="Calibri" panose="020F0502020204030204" pitchFamily="34" charset="0"/>
                <a:cs typeface="Calibri" panose="020F0502020204030204" pitchFamily="34" charset="0"/>
              </a:rPr>
              <a:t>جنيه </a:t>
            </a:r>
            <a:r>
              <a:rPr lang="ar-SA" sz="1100" dirty="0">
                <a:latin typeface="Calibri" panose="020F0502020204030204" pitchFamily="34" charset="0"/>
                <a:ea typeface="Calibri" panose="020F0502020204030204" pitchFamily="34" charset="0"/>
                <a:cs typeface="Calibri" panose="020F0502020204030204" pitchFamily="34" charset="0"/>
              </a:rPr>
              <a:t>مصري، على أن يكون الحد الأقصى لقيمة عرض الشراء الإختياري المقترح سيكون بقيمة  81.2 مليون دولار أمريكي.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أسعار </a:t>
            </a:r>
            <a:r>
              <a:rPr lang="ar-SA" sz="1100" b="1" u="sng" dirty="0">
                <a:latin typeface="Calibri" panose="020F0502020204030204" pitchFamily="34" charset="0"/>
                <a:ea typeface="Calibri" panose="020F0502020204030204" pitchFamily="34" charset="0"/>
                <a:cs typeface="Calibri" panose="020F0502020204030204" pitchFamily="34" charset="0"/>
              </a:rPr>
              <a:t>النفط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شهد سعر خام برنت تحسنا ملحوظا خلال الأسبوع وذلك عقب تراجعه على مدار  الأسبوعيين الماضيين وكسره لمستوى ال 40 دولار أمريكي، حيث نجح خام برنت في الصعود تدريجيا متجاوزا مستوى 42 دولار  أمريكي مرة اخرى، يأتي هذا الصعود على أثر  التراجع المفاجئ للمخزونات الأمريكية بمقدار </a:t>
            </a:r>
            <a:r>
              <a:rPr lang="en-US" sz="1100" dirty="0">
                <a:latin typeface="Calibri" panose="020F0502020204030204" pitchFamily="34" charset="0"/>
                <a:ea typeface="Calibri" panose="020F0502020204030204" pitchFamily="34" charset="0"/>
                <a:cs typeface="Calibri" panose="020F0502020204030204" pitchFamily="34" charset="0"/>
              </a:rPr>
              <a:t>4.4 </a:t>
            </a:r>
            <a:r>
              <a:rPr lang="ar-SA" sz="1100" dirty="0">
                <a:latin typeface="Calibri" panose="020F0502020204030204" pitchFamily="34" charset="0"/>
                <a:ea typeface="Calibri" panose="020F0502020204030204" pitchFamily="34" charset="0"/>
                <a:cs typeface="Calibri" panose="020F0502020204030204" pitchFamily="34" charset="0"/>
              </a:rPr>
              <a:t>مليون برميل، وفقا لما أشارت إليه إدارة معلومات الطاقة الأمريكية، يُذكر أن تراجع المخزونات يعود إلى تداعيات إعصار "سالي" والذي أدى إلى هبوط الإنتاج بنحو 508.366 ألف برميل يومياً في ساحل الخليج الأمريكي، مع توقف 27.48% من إنتاج المنطقة.</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52400" y="2651226"/>
            <a:ext cx="654242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596778436"/>
              </p:ext>
            </p:extLst>
          </p:nvPr>
        </p:nvGraphicFramePr>
        <p:xfrm>
          <a:off x="1741829" y="1241164"/>
          <a:ext cx="4953000" cy="1162050"/>
        </p:xfrm>
        <a:graphic>
          <a:graphicData uri="http://schemas.openxmlformats.org/presentationml/2006/ole">
            <mc:AlternateContent xmlns:mc="http://schemas.openxmlformats.org/markup-compatibility/2006">
              <mc:Choice xmlns:v="urn:schemas-microsoft-com:vml" Requires="v">
                <p:oleObj spid="_x0000_s131461" name="Worksheet" r:id="rId5" imgW="4953080" imgH="1162024" progId="Excel.Sheet.12">
                  <p:link updateAutomatic="1"/>
                </p:oleObj>
              </mc:Choice>
              <mc:Fallback>
                <p:oleObj name="Worksheet" r:id="rId5" imgW="4953080" imgH="1162024" progId="Excel.Sheet.12">
                  <p:link updateAutomatic="1"/>
                  <p:pic>
                    <p:nvPicPr>
                      <p:cNvPr id="0" name=""/>
                      <p:cNvPicPr/>
                      <p:nvPr/>
                    </p:nvPicPr>
                    <p:blipFill>
                      <a:blip r:embed="rId6"/>
                      <a:stretch>
                        <a:fillRect/>
                      </a:stretch>
                    </p:blipFill>
                    <p:spPr>
                      <a:xfrm>
                        <a:off x="1741829" y="1241164"/>
                        <a:ext cx="4953000" cy="1162050"/>
                      </a:xfrm>
                      <a:prstGeom prst="rect">
                        <a:avLst/>
                      </a:prstGeom>
                    </p:spPr>
                  </p:pic>
                </p:oleObj>
              </mc:Fallback>
            </mc:AlternateContent>
          </a:graphicData>
        </a:graphic>
      </p:graphicFrame>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2</a:t>
            </a:fld>
            <a:endParaRPr lang="en-US" dirty="0"/>
          </a:p>
        </p:txBody>
      </p:sp>
      <p:sp>
        <p:nvSpPr>
          <p:cNvPr id="12" name="Rectangle 11"/>
          <p:cNvSpPr/>
          <p:nvPr/>
        </p:nvSpPr>
        <p:spPr>
          <a:xfrm>
            <a:off x="5129349" y="1161738"/>
            <a:ext cx="1614351"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smtClean="0"/>
              <a:t>ا</a:t>
            </a:r>
            <a:r>
              <a:rPr lang="ar-SA" sz="1000" dirty="0"/>
              <a:t>غ</a:t>
            </a:r>
            <a:r>
              <a:rPr lang="ar-KW" sz="1000" dirty="0" smtClean="0"/>
              <a:t>لقت</a:t>
            </a:r>
            <a:r>
              <a:rPr lang="ar-SA" sz="1000" dirty="0" smtClean="0"/>
              <a:t>  كافة </a:t>
            </a:r>
            <a:r>
              <a:rPr lang="ar-KW" sz="1000" dirty="0" smtClean="0"/>
              <a:t>مؤشرات</a:t>
            </a:r>
            <a:r>
              <a:rPr lang="ar-SA" sz="1000" dirty="0" smtClean="0"/>
              <a:t> </a:t>
            </a:r>
            <a:r>
              <a:rPr lang="ar-SA" sz="1000" dirty="0"/>
              <a:t>قطاعات السوق </a:t>
            </a:r>
            <a:r>
              <a:rPr lang="ar-KW" sz="1000" dirty="0"/>
              <a:t>على </a:t>
            </a:r>
            <a:r>
              <a:rPr lang="ar-SA" sz="1000" dirty="0" smtClean="0"/>
              <a:t>ارتفاع</a:t>
            </a:r>
            <a:r>
              <a:rPr lang="ar-KW" sz="1000" dirty="0" smtClean="0"/>
              <a:t> </a:t>
            </a:r>
            <a:r>
              <a:rPr lang="ar-SA" sz="1000" dirty="0"/>
              <a:t>خلال </a:t>
            </a:r>
            <a:r>
              <a:rPr lang="ar-KW" sz="1000" dirty="0" smtClean="0"/>
              <a:t>تداولات الأسبوع </a:t>
            </a:r>
            <a:r>
              <a:rPr lang="ar-KW" sz="1000" dirty="0"/>
              <a:t>مقارنة مع </a:t>
            </a:r>
            <a:r>
              <a:rPr lang="ar-KW" sz="1000" dirty="0" smtClean="0"/>
              <a:t>الأسبوع الماضي</a:t>
            </a:r>
            <a:r>
              <a:rPr lang="ar-SA" sz="1000" dirty="0" smtClean="0"/>
              <a:t>، </a:t>
            </a:r>
            <a:r>
              <a:rPr lang="ar-SA" sz="1000" dirty="0"/>
              <a:t>عدا قطاع السلع الإستهلاكية</a:t>
            </a:r>
            <a:r>
              <a:rPr lang="ar-SA" sz="1000" dirty="0" smtClean="0"/>
              <a:t> وقطاع التكنولوجيا اللذان تراجعا بنسب 0.5%، 0.3% على التوالي حيث تصدر قطاع</a:t>
            </a:r>
            <a:r>
              <a:rPr lang="ar-KW" sz="1000" dirty="0" smtClean="0"/>
              <a:t> </a:t>
            </a:r>
            <a:r>
              <a:rPr lang="ar-SA" sz="1000" dirty="0" smtClean="0"/>
              <a:t>العقار الرابحين بنسبة 4.2%، تلاه قطاع المواد الأساسية بنسبة 3.2%، </a:t>
            </a: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KW" sz="1000" dirty="0"/>
              <a:t>البنوك </a:t>
            </a:r>
            <a:r>
              <a:rPr lang="ar-KW" sz="1000" dirty="0" smtClean="0"/>
              <a:t>وقطاع</a:t>
            </a:r>
            <a:r>
              <a:rPr lang="ar-SA" sz="1000" dirty="0" smtClean="0"/>
              <a:t> </a:t>
            </a:r>
            <a:r>
              <a:rPr lang="ar-SA" sz="1000" dirty="0"/>
              <a:t>الخدمات المالية</a:t>
            </a:r>
            <a:r>
              <a:rPr lang="ar-KW" sz="1000" dirty="0" smtClean="0"/>
              <a:t> </a:t>
            </a:r>
            <a:r>
              <a:rPr lang="ar-SA" sz="1000" dirty="0" smtClean="0"/>
              <a:t>وقطاع الصناعة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48.8</a:t>
            </a:r>
            <a:r>
              <a:rPr lang="ar-KW" sz="1000" dirty="0" smtClean="0"/>
              <a:t>%</a:t>
            </a:r>
            <a:r>
              <a:rPr lang="ar-SA" sz="1000" dirty="0" smtClean="0"/>
              <a:t>، 21.5% 10.3%</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العقار </a:t>
            </a:r>
            <a:r>
              <a:rPr lang="ar-KW" sz="1000" dirty="0" smtClean="0"/>
              <a:t>وقطاع </a:t>
            </a:r>
            <a:r>
              <a:rPr lang="ar-SA" sz="1000" dirty="0" smtClean="0"/>
              <a:t>البنوك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34.1</a:t>
            </a:r>
            <a:r>
              <a:rPr lang="ar-KW" sz="1000" dirty="0" smtClean="0"/>
              <a:t>%</a:t>
            </a:r>
            <a:r>
              <a:rPr lang="ar-SA" sz="1000" dirty="0" smtClean="0"/>
              <a:t>،</a:t>
            </a:r>
            <a:r>
              <a:rPr lang="ar-KW" sz="1000" dirty="0" smtClean="0"/>
              <a:t> </a:t>
            </a:r>
            <a:r>
              <a:rPr lang="ar-SA" sz="1000" dirty="0" smtClean="0"/>
              <a:t>26.6</a:t>
            </a:r>
            <a:r>
              <a:rPr lang="ar-KW" sz="1000" dirty="0" smtClean="0"/>
              <a:t>%و</a:t>
            </a:r>
            <a:r>
              <a:rPr lang="ar-SA" sz="1000" dirty="0" smtClean="0"/>
              <a:t> 20.2%</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619165990"/>
              </p:ext>
            </p:extLst>
          </p:nvPr>
        </p:nvGraphicFramePr>
        <p:xfrm>
          <a:off x="409575" y="1387475"/>
          <a:ext cx="4410075" cy="3067050"/>
        </p:xfrm>
        <a:graphic>
          <a:graphicData uri="http://schemas.openxmlformats.org/presentationml/2006/ole">
            <mc:AlternateContent xmlns:mc="http://schemas.openxmlformats.org/markup-compatibility/2006">
              <mc:Choice xmlns:v="urn:schemas-microsoft-com:vml" Requires="v">
                <p:oleObj spid="_x0000_s135307" name="Worksheet" r:id="rId5" imgW="4409896" imgH="3066919" progId="Excel.Sheet.12">
                  <p:link updateAutomatic="1"/>
                </p:oleObj>
              </mc:Choice>
              <mc:Fallback>
                <p:oleObj name="Worksheet" r:id="rId5" imgW="4409896" imgH="3066919" progId="Excel.Sheet.12">
                  <p:link updateAutomatic="1"/>
                  <p:pic>
                    <p:nvPicPr>
                      <p:cNvPr id="0" name=""/>
                      <p:cNvPicPr/>
                      <p:nvPr/>
                    </p:nvPicPr>
                    <p:blipFill>
                      <a:blip r:embed="rId6"/>
                      <a:stretch>
                        <a:fillRect/>
                      </a:stretch>
                    </p:blipFill>
                    <p:spPr>
                      <a:xfrm>
                        <a:off x="409575" y="1387475"/>
                        <a:ext cx="4410075" cy="306705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022004672"/>
              </p:ext>
            </p:extLst>
          </p:nvPr>
        </p:nvGraphicFramePr>
        <p:xfrm>
          <a:off x="3562350" y="5762625"/>
          <a:ext cx="3233738" cy="2743200"/>
        </p:xfrm>
        <a:graphic>
          <a:graphicData uri="http://schemas.openxmlformats.org/presentationml/2006/ole">
            <mc:AlternateContent xmlns:mc="http://schemas.openxmlformats.org/markup-compatibility/2006">
              <mc:Choice xmlns:v="urn:schemas-microsoft-com:vml" Requires="v">
                <p:oleObj spid="_x0000_s135308" name="Worksheet" r:id="rId7" imgW="4572009" imgH="2743200" progId="Excel.Sheet.12">
                  <p:link updateAutomatic="1"/>
                </p:oleObj>
              </mc:Choice>
              <mc:Fallback>
                <p:oleObj name="Worksheet" r:id="rId7" imgW="4572009" imgH="2743200" progId="Excel.Sheet.12">
                  <p:link updateAutomatic="1"/>
                  <p:pic>
                    <p:nvPicPr>
                      <p:cNvPr id="0" name=""/>
                      <p:cNvPicPr/>
                      <p:nvPr/>
                    </p:nvPicPr>
                    <p:blipFill>
                      <a:blip r:embed="rId8"/>
                      <a:stretch>
                        <a:fillRect/>
                      </a:stretch>
                    </p:blipFill>
                    <p:spPr>
                      <a:xfrm>
                        <a:off x="3562350"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573249807"/>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5309" name="Worksheet" r:id="rId9" imgW="4572009" imgH="2743200" progId="Excel.Sheet.12">
                  <p:link updateAutomatic="1"/>
                </p:oleObj>
              </mc:Choice>
              <mc:Fallback>
                <p:oleObj name="Worksheet" r:id="rId9" imgW="4572009" imgH="2743200" progId="Excel.Sheet.12">
                  <p:link updateAutomatic="1"/>
                  <p:pic>
                    <p:nvPicPr>
                      <p:cNvPr id="0" name=""/>
                      <p:cNvPicPr/>
                      <p:nvPr/>
                    </p:nvPicPr>
                    <p:blipFill>
                      <a:blip r:embed="rId10"/>
                      <a:stretch>
                        <a:fillRect/>
                      </a:stretch>
                    </p:blipFill>
                    <p:spPr>
                      <a:xfrm>
                        <a:off x="177800" y="5762625"/>
                        <a:ext cx="3154363" cy="274320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3</a:t>
            </a:fld>
            <a:endParaRPr lang="en-US" dirty="0"/>
          </a:p>
        </p:txBody>
      </p:sp>
      <p:sp>
        <p:nvSpPr>
          <p:cNvPr id="16" name="Rectangle 15"/>
          <p:cNvSpPr/>
          <p:nvPr/>
        </p:nvSpPr>
        <p:spPr>
          <a:xfrm>
            <a:off x="4101736" y="5281916"/>
            <a:ext cx="2575287"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بيت التمويل الكويتي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33.2</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سعر 642 فلس مرتفعا بنسبة 2.7%</a:t>
            </a:r>
            <a:r>
              <a:rPr lang="ar-KW" sz="1000" dirty="0" smtClean="0"/>
              <a:t>، </a:t>
            </a:r>
            <a:r>
              <a:rPr lang="ar-SA" sz="1000" dirty="0"/>
              <a:t>وجاء </a:t>
            </a:r>
            <a:r>
              <a:rPr lang="ar-SA" sz="1000" dirty="0" smtClean="0"/>
              <a:t>سهم</a:t>
            </a:r>
            <a:r>
              <a:rPr lang="ar-KW" sz="1000" dirty="0" smtClean="0"/>
              <a:t> </a:t>
            </a:r>
            <a:r>
              <a:rPr lang="ar-SA" sz="1000" dirty="0" smtClean="0"/>
              <a:t>البنك الأهلي المتحد – البحرين- بالمركز الثاني </a:t>
            </a:r>
            <a:r>
              <a:rPr lang="ar-SA" sz="1000" dirty="0"/>
              <a:t>بقيمة تداول بلغ</a:t>
            </a:r>
            <a:r>
              <a:rPr lang="ar-KW" sz="1000" dirty="0"/>
              <a:t>ت</a:t>
            </a:r>
            <a:r>
              <a:rPr lang="ar-SA" sz="1000" dirty="0"/>
              <a:t> </a:t>
            </a:r>
            <a:r>
              <a:rPr lang="ar-SA" sz="1000" dirty="0" smtClean="0"/>
              <a:t>22.4</a:t>
            </a:r>
            <a:r>
              <a:rPr lang="ar-KW" sz="1000" dirty="0" smtClean="0"/>
              <a:t> </a:t>
            </a:r>
            <a:r>
              <a:rPr lang="ar-SA" sz="1000" dirty="0"/>
              <a:t>مليون د.ك لينهي بذلك </a:t>
            </a:r>
            <a:r>
              <a:rPr lang="ar-KW" sz="1000" dirty="0"/>
              <a:t>تداولات الأسبوع </a:t>
            </a:r>
            <a:r>
              <a:rPr lang="ar-SA" sz="1000" dirty="0" smtClean="0"/>
              <a:t>عند </a:t>
            </a:r>
            <a:r>
              <a:rPr lang="ar-SA" sz="1000" dirty="0"/>
              <a:t>سعر </a:t>
            </a:r>
            <a:r>
              <a:rPr lang="ar-SA" sz="1000" dirty="0" smtClean="0"/>
              <a:t>240 فلس مرتفعا بنسبة 8.6%، </a:t>
            </a:r>
            <a:r>
              <a:rPr lang="ar-KW" sz="1000" dirty="0" smtClean="0"/>
              <a:t>ثم </a:t>
            </a:r>
            <a:r>
              <a:rPr lang="ar-SA" sz="1000" dirty="0"/>
              <a:t>جاء </a:t>
            </a:r>
            <a:r>
              <a:rPr lang="ar-SA" sz="1000" dirty="0" smtClean="0"/>
              <a:t>سهم</a:t>
            </a:r>
            <a:r>
              <a:rPr lang="ar-SA" sz="1000" dirty="0"/>
              <a:t> بنك </a:t>
            </a:r>
            <a:r>
              <a:rPr lang="ar-SA" sz="1000" dirty="0" smtClean="0"/>
              <a:t>الخليج بالمركز </a:t>
            </a:r>
            <a:r>
              <a:rPr lang="ar-KW" sz="1000" dirty="0"/>
              <a:t>الثالث</a:t>
            </a:r>
            <a:r>
              <a:rPr lang="ar-SA" sz="1000" dirty="0"/>
              <a:t> بقيمة تداول </a:t>
            </a:r>
            <a:r>
              <a:rPr lang="ar-SA" sz="1000" dirty="0" smtClean="0"/>
              <a:t>بلغت 21.2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217 فلس</a:t>
            </a:r>
            <a:r>
              <a:rPr lang="ar-SA" sz="1000" dirty="0"/>
              <a:t> </a:t>
            </a:r>
            <a:r>
              <a:rPr lang="ar-SA" sz="1000" dirty="0" smtClean="0"/>
              <a:t>مرتفعا بنسبة 1.9%.</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KW" sz="1000" dirty="0" smtClean="0"/>
              <a:t>5</a:t>
            </a:r>
            <a:r>
              <a:rPr lang="ar-SA" sz="1000" dirty="0" smtClean="0"/>
              <a:t>,967</a:t>
            </a:r>
            <a:r>
              <a:rPr lang="ar-KW" sz="1000" dirty="0" smtClean="0"/>
              <a:t> </a:t>
            </a:r>
            <a:r>
              <a:rPr lang="ar-KW" sz="1000" dirty="0"/>
              <a:t>مليون د.ك ثم حل بيت التمويل الكويتي بالمرتبة الثانية بقيمة رأسمالية بلغت </a:t>
            </a:r>
            <a:r>
              <a:rPr lang="ar-SA" sz="1000" dirty="0" smtClean="0"/>
              <a:t>4,927</a:t>
            </a:r>
            <a:r>
              <a:rPr lang="ar-KW" sz="1000" dirty="0" smtClean="0"/>
              <a:t> </a:t>
            </a:r>
            <a:r>
              <a:rPr lang="ar-KW" sz="1000" dirty="0"/>
              <a:t>مليون د.ك ثم </a:t>
            </a:r>
            <a:r>
              <a:rPr lang="ar-SA" sz="1000" dirty="0" smtClean="0"/>
              <a:t>شركة الإتصالات المتنقلة </a:t>
            </a:r>
            <a:r>
              <a:rPr lang="ar-KW" sz="1000" dirty="0" smtClean="0"/>
              <a:t>بالمرتبة </a:t>
            </a:r>
            <a:r>
              <a:rPr lang="ar-KW" sz="1000" dirty="0"/>
              <a:t>الثالثة بقيمة رأسمالية بلغت </a:t>
            </a:r>
            <a:r>
              <a:rPr lang="ar-SA" sz="1000" dirty="0" smtClean="0"/>
              <a:t>2,514</a:t>
            </a:r>
            <a:r>
              <a:rPr lang="ar-KW" sz="1000" dirty="0" smtClean="0"/>
              <a:t> </a:t>
            </a:r>
            <a:r>
              <a:rPr lang="ar-KW" sz="1000" dirty="0"/>
              <a:t>مليون د.ك </a:t>
            </a:r>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23296143"/>
              </p:ext>
            </p:extLst>
          </p:nvPr>
        </p:nvGraphicFramePr>
        <p:xfrm>
          <a:off x="110761" y="1138798"/>
          <a:ext cx="6686550" cy="4029075"/>
        </p:xfrm>
        <a:graphic>
          <a:graphicData uri="http://schemas.openxmlformats.org/presentationml/2006/ole">
            <mc:AlternateContent xmlns:mc="http://schemas.openxmlformats.org/markup-compatibility/2006">
              <mc:Choice xmlns:v="urn:schemas-microsoft-com:vml" Requires="v">
                <p:oleObj spid="_x0000_s130932" name="Worksheet" r:id="rId5" imgW="6686636" imgH="4029246" progId="Excel.Sheet.12">
                  <p:link updateAutomatic="1"/>
                </p:oleObj>
              </mc:Choice>
              <mc:Fallback>
                <p:oleObj name="Worksheet" r:id="rId5" imgW="6686636" imgH="4029246" progId="Excel.Sheet.12">
                  <p:link updateAutomatic="1"/>
                  <p:pic>
                    <p:nvPicPr>
                      <p:cNvPr id="0" name=""/>
                      <p:cNvPicPr/>
                      <p:nvPr/>
                    </p:nvPicPr>
                    <p:blipFill>
                      <a:blip r:embed="rId6"/>
                      <a:stretch>
                        <a:fillRect/>
                      </a:stretch>
                    </p:blipFill>
                    <p:spPr>
                      <a:xfrm>
                        <a:off x="110761" y="1138798"/>
                        <a:ext cx="6686550"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946090661"/>
              </p:ext>
            </p:extLst>
          </p:nvPr>
        </p:nvGraphicFramePr>
        <p:xfrm>
          <a:off x="133350" y="5472673"/>
          <a:ext cx="3848100" cy="2905125"/>
        </p:xfrm>
        <a:graphic>
          <a:graphicData uri="http://schemas.openxmlformats.org/presentationml/2006/ole">
            <mc:AlternateContent xmlns:mc="http://schemas.openxmlformats.org/markup-compatibility/2006">
              <mc:Choice xmlns:v="urn:schemas-microsoft-com:vml" Requires="v">
                <p:oleObj spid="_x0000_s130933" name="Worksheet" r:id="rId7" imgW="4324418" imgH="2905059" progId="Excel.Sheet.12">
                  <p:link updateAutomatic="1"/>
                </p:oleObj>
              </mc:Choice>
              <mc:Fallback>
                <p:oleObj name="Worksheet" r:id="rId7" imgW="4324418" imgH="2905059" progId="Excel.Sheet.12">
                  <p:link updateAutomatic="1"/>
                  <p:pic>
                    <p:nvPicPr>
                      <p:cNvPr id="0" name=""/>
                      <p:cNvPicPr/>
                      <p:nvPr/>
                    </p:nvPicPr>
                    <p:blipFill>
                      <a:blip r:embed="rId8"/>
                      <a:stretch>
                        <a:fillRect/>
                      </a:stretch>
                    </p:blipFill>
                    <p:spPr>
                      <a:xfrm>
                        <a:off x="133350" y="5472673"/>
                        <a:ext cx="3848100" cy="2905125"/>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173978"/>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a:t>
            </a:r>
            <a:r>
              <a:rPr lang="ar-SA" sz="1000" dirty="0"/>
              <a:t>أعيان للإجارة والإستثمار قائمة 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26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84</a:t>
            </a:r>
            <a:r>
              <a:rPr lang="ar-KW" sz="1000" dirty="0" smtClean="0"/>
              <a:t> </a:t>
            </a:r>
            <a:r>
              <a:rPr lang="ar-SA" sz="1000" dirty="0" smtClean="0"/>
              <a:t>فلس متراجعا بنسبة 2.4%</a:t>
            </a:r>
            <a:r>
              <a:rPr lang="ar-KW" sz="1000" dirty="0" smtClean="0"/>
              <a:t>، </a:t>
            </a:r>
            <a:r>
              <a:rPr lang="ar-SA" sz="1000" dirty="0" smtClean="0"/>
              <a:t>وجاء سهم شركة مجموعة المستثمرون القابضة بالمركز الثاني </a:t>
            </a:r>
            <a:r>
              <a:rPr lang="ar-SA" sz="1000" dirty="0"/>
              <a:t>بقيمة تداول بلغت </a:t>
            </a:r>
            <a:r>
              <a:rPr lang="ar-SA" sz="1000" dirty="0" smtClean="0"/>
              <a:t>6.7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13.3 </a:t>
            </a:r>
            <a:r>
              <a:rPr lang="ar-SA" sz="1000" dirty="0"/>
              <a:t>فلس </a:t>
            </a:r>
            <a:r>
              <a:rPr lang="ar-SA" sz="1000" dirty="0" smtClean="0"/>
              <a:t>متراجعا </a:t>
            </a:r>
            <a:r>
              <a:rPr lang="ar-SA" sz="1000" dirty="0"/>
              <a:t>بنسبة </a:t>
            </a:r>
            <a:r>
              <a:rPr lang="ar-SA" sz="1000" dirty="0" smtClean="0"/>
              <a:t>55.7%، ثم جاء </a:t>
            </a:r>
            <a:r>
              <a:rPr lang="ar-SA" sz="1000" dirty="0"/>
              <a:t>سهم</a:t>
            </a:r>
            <a:r>
              <a:rPr lang="ar-KW" sz="1000" dirty="0"/>
              <a:t> </a:t>
            </a:r>
            <a:r>
              <a:rPr lang="ar-SA" sz="1000" dirty="0"/>
              <a:t>مجموعة أرزان المالية للتمويل والإستثمار بالمركز </a:t>
            </a:r>
            <a:r>
              <a:rPr lang="ar-SA" sz="1000" dirty="0" smtClean="0"/>
              <a:t>الثالث </a:t>
            </a:r>
            <a:r>
              <a:rPr lang="ar-SA" sz="1000" dirty="0"/>
              <a:t>بقيمة تداول بلغ</a:t>
            </a:r>
            <a:r>
              <a:rPr lang="ar-KW" sz="1000" dirty="0"/>
              <a:t>ت</a:t>
            </a:r>
            <a:r>
              <a:rPr lang="ar-SA" sz="1000" dirty="0"/>
              <a:t> </a:t>
            </a:r>
            <a:r>
              <a:rPr lang="ar-SA" sz="1000" dirty="0" smtClean="0"/>
              <a:t>5.7 مليون د.ك</a:t>
            </a:r>
            <a:r>
              <a:rPr lang="ar-KW" sz="1000" dirty="0" smtClean="0"/>
              <a:t> </a:t>
            </a:r>
            <a:r>
              <a:rPr lang="ar-SA" sz="1000" dirty="0"/>
              <a:t>لينهي بذلك </a:t>
            </a:r>
            <a:r>
              <a:rPr lang="ar-KW" sz="1000" dirty="0"/>
              <a:t>تداولات الأسبوع </a:t>
            </a:r>
            <a:r>
              <a:rPr lang="ar-SA" sz="1000" dirty="0" smtClean="0"/>
              <a:t>عند </a:t>
            </a:r>
            <a:r>
              <a:rPr lang="ar-SA" sz="1000" dirty="0"/>
              <a:t>سعر </a:t>
            </a:r>
            <a:r>
              <a:rPr lang="ar-SA" sz="1000" dirty="0" smtClean="0"/>
              <a:t>55.8 </a:t>
            </a:r>
            <a:r>
              <a:rPr lang="ar-SA" sz="1000" dirty="0"/>
              <a:t>فلس </a:t>
            </a:r>
            <a:r>
              <a:rPr lang="ar-SA" sz="1000" dirty="0" smtClean="0"/>
              <a:t>متراجعا بنسبة 3.3%.</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626</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418</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1389567649"/>
              </p:ext>
            </p:extLst>
          </p:nvPr>
        </p:nvGraphicFramePr>
        <p:xfrm>
          <a:off x="114301" y="1150938"/>
          <a:ext cx="6705600" cy="2314575"/>
        </p:xfrm>
        <a:graphic>
          <a:graphicData uri="http://schemas.openxmlformats.org/presentationml/2006/ole">
            <mc:AlternateContent xmlns:mc="http://schemas.openxmlformats.org/markup-compatibility/2006">
              <mc:Choice xmlns:v="urn:schemas-microsoft-com:vml" Requires="v">
                <p:oleObj spid="_x0000_s134331" name="Worksheet" r:id="rId5" imgW="6705585" imgH="2314378" progId="Excel.Sheet.12">
                  <p:link updateAutomatic="1"/>
                </p:oleObj>
              </mc:Choice>
              <mc:Fallback>
                <p:oleObj name="Worksheet" r:id="rId5" imgW="6705585" imgH="2314378" progId="Excel.Sheet.12">
                  <p:link updateAutomatic="1"/>
                  <p:pic>
                    <p:nvPicPr>
                      <p:cNvPr id="0" name=""/>
                      <p:cNvPicPr/>
                      <p:nvPr/>
                    </p:nvPicPr>
                    <p:blipFill>
                      <a:blip r:embed="rId6"/>
                      <a:stretch>
                        <a:fillRect/>
                      </a:stretch>
                    </p:blipFill>
                    <p:spPr>
                      <a:xfrm>
                        <a:off x="114301" y="1150938"/>
                        <a:ext cx="6705600"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20063893"/>
              </p:ext>
            </p:extLst>
          </p:nvPr>
        </p:nvGraphicFramePr>
        <p:xfrm>
          <a:off x="0" y="4630738"/>
          <a:ext cx="4371975" cy="3000375"/>
        </p:xfrm>
        <a:graphic>
          <a:graphicData uri="http://schemas.openxmlformats.org/presentationml/2006/ole">
            <mc:AlternateContent xmlns:mc="http://schemas.openxmlformats.org/markup-compatibility/2006">
              <mc:Choice xmlns:v="urn:schemas-microsoft-com:vml" Requires="v">
                <p:oleObj spid="_x0000_s134332" name="Worksheet" r:id="rId7" imgW="4371999" imgH="3000493" progId="Excel.Sheet.12">
                  <p:link updateAutomatic="1"/>
                </p:oleObj>
              </mc:Choice>
              <mc:Fallback>
                <p:oleObj name="Worksheet" r:id="rId7" imgW="4371999" imgH="3000493" progId="Excel.Sheet.12">
                  <p:link updateAutomatic="1"/>
                  <p:pic>
                    <p:nvPicPr>
                      <p:cNvPr id="0" name=""/>
                      <p:cNvPicPr/>
                      <p:nvPr/>
                    </p:nvPicPr>
                    <p:blipFill>
                      <a:blip r:embed="rId8"/>
                      <a:stretch>
                        <a:fillRect/>
                      </a:stretch>
                    </p:blipFill>
                    <p:spPr>
                      <a:xfrm>
                        <a:off x="0" y="4630738"/>
                        <a:ext cx="4371975"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033984712"/>
              </p:ext>
            </p:extLst>
          </p:nvPr>
        </p:nvGraphicFramePr>
        <p:xfrm>
          <a:off x="33337" y="3569444"/>
          <a:ext cx="6724650" cy="2314575"/>
        </p:xfrm>
        <a:graphic>
          <a:graphicData uri="http://schemas.openxmlformats.org/presentationml/2006/ole">
            <mc:AlternateContent xmlns:mc="http://schemas.openxmlformats.org/markup-compatibility/2006">
              <mc:Choice xmlns:v="urn:schemas-microsoft-com:vml" Requires="v">
                <p:oleObj spid="_x0000_s133906" name="Worksheet" r:id="rId5" imgW="6724533" imgH="2314378" progId="Excel.Sheet.12">
                  <p:link updateAutomatic="1"/>
                </p:oleObj>
              </mc:Choice>
              <mc:Fallback>
                <p:oleObj name="Worksheet" r:id="rId5" imgW="6724533" imgH="2314378" progId="Excel.Sheet.12">
                  <p:link updateAutomatic="1"/>
                  <p:pic>
                    <p:nvPicPr>
                      <p:cNvPr id="0" name=""/>
                      <p:cNvPicPr/>
                      <p:nvPr/>
                    </p:nvPicPr>
                    <p:blipFill>
                      <a:blip r:embed="rId6"/>
                      <a:stretch>
                        <a:fillRect/>
                      </a:stretch>
                    </p:blipFill>
                    <p:spPr>
                      <a:xfrm>
                        <a:off x="33337" y="3569444"/>
                        <a:ext cx="6724650"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07236783"/>
              </p:ext>
            </p:extLst>
          </p:nvPr>
        </p:nvGraphicFramePr>
        <p:xfrm>
          <a:off x="171450" y="1143000"/>
          <a:ext cx="6572250" cy="2314575"/>
        </p:xfrm>
        <a:graphic>
          <a:graphicData uri="http://schemas.openxmlformats.org/presentationml/2006/ole">
            <mc:AlternateContent xmlns:mc="http://schemas.openxmlformats.org/markup-compatibility/2006">
              <mc:Choice xmlns:v="urn:schemas-microsoft-com:vml" Requires="v">
                <p:oleObj spid="_x0000_s133907" name="Worksheet" r:id="rId7" imgW="6572105" imgH="2314378" progId="Excel.Sheet.12">
                  <p:link updateAutomatic="1"/>
                </p:oleObj>
              </mc:Choice>
              <mc:Fallback>
                <p:oleObj name="Worksheet" r:id="rId7" imgW="6572105" imgH="2314378" progId="Excel.Sheet.12">
                  <p:link updateAutomatic="1"/>
                  <p:pic>
                    <p:nvPicPr>
                      <p:cNvPr id="0" name=""/>
                      <p:cNvPicPr/>
                      <p:nvPr/>
                    </p:nvPicPr>
                    <p:blipFill>
                      <a:blip r:embed="rId8"/>
                      <a:stretch>
                        <a:fillRect/>
                      </a:stretch>
                    </p:blipFill>
                    <p:spPr>
                      <a:xfrm>
                        <a:off x="171450" y="1143000"/>
                        <a:ext cx="6572250"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329444333"/>
              </p:ext>
            </p:extLst>
          </p:nvPr>
        </p:nvGraphicFramePr>
        <p:xfrm>
          <a:off x="0" y="5995888"/>
          <a:ext cx="6791325" cy="2314575"/>
        </p:xfrm>
        <a:graphic>
          <a:graphicData uri="http://schemas.openxmlformats.org/presentationml/2006/ole">
            <mc:AlternateContent xmlns:mc="http://schemas.openxmlformats.org/markup-compatibility/2006">
              <mc:Choice xmlns:v="urn:schemas-microsoft-com:vml" Requires="v">
                <p:oleObj spid="_x0000_s133908" name="Worksheet" r:id="rId9" imgW="6791483" imgH="2314378" progId="Excel.Sheet.12">
                  <p:link updateAutomatic="1"/>
                </p:oleObj>
              </mc:Choice>
              <mc:Fallback>
                <p:oleObj name="Worksheet" r:id="rId9" imgW="6791483" imgH="2314378" progId="Excel.Sheet.12">
                  <p:link updateAutomatic="1"/>
                  <p:pic>
                    <p:nvPicPr>
                      <p:cNvPr id="0" name=""/>
                      <p:cNvPicPr/>
                      <p:nvPr/>
                    </p:nvPicPr>
                    <p:blipFill>
                      <a:blip r:embed="rId10"/>
                      <a:stretch>
                        <a:fillRect/>
                      </a:stretch>
                    </p:blipFill>
                    <p:spPr>
                      <a:xfrm>
                        <a:off x="0" y="5995888"/>
                        <a:ext cx="6791325"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430390"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16981</TotalTime>
  <Words>1169</Words>
  <Application>Microsoft Office PowerPoint</Application>
  <PresentationFormat>On-screen Show (4:3)</PresentationFormat>
  <Paragraphs>63</Paragraphs>
  <Slides>6</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6</vt:i4>
      </vt:variant>
    </vt:vector>
  </HeadingPairs>
  <TitlesOfParts>
    <vt:vector size="23"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file:///\\nicfps\laid$\Researches%20&amp;%20Studies\Work%20Files\Periodic%20Reports\Boursa%20Kuwait\Weekly\2020\Master%20Model%20for%20weekly%20(wealth%20management)v.1%20-%20Copy.xlsx!Indcies%20!R2C2:R6C9</vt:lpstr>
      <vt:lpstr>file:///\\nicfps\laid$\Researches%20&amp;%20Studies\Work%20Files\Periodic%20Reports\Boursa%20Kuwait\Weekly\2020\Master%20Model%20for%20weekly%20(wealth%20management)v.1.xlsx!sector%20indices%20%20!R2C24:R17C28</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3484</cp:revision>
  <cp:lastPrinted>2019-01-10T11:21:43Z</cp:lastPrinted>
  <dcterms:created xsi:type="dcterms:W3CDTF">2015-01-14T07:25:06Z</dcterms:created>
  <dcterms:modified xsi:type="dcterms:W3CDTF">2020-09-17T15:20:26Z</dcterms:modified>
</cp:coreProperties>
</file>